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6" r:id="rId3"/>
    <p:sldId id="289" r:id="rId4"/>
    <p:sldId id="256" r:id="rId5"/>
    <p:sldId id="257" r:id="rId6"/>
    <p:sldId id="258" r:id="rId7"/>
    <p:sldId id="259" r:id="rId8"/>
    <p:sldId id="260" r:id="rId9"/>
    <p:sldId id="261" r:id="rId10"/>
    <p:sldId id="267" r:id="rId11"/>
    <p:sldId id="262" r:id="rId12"/>
    <p:sldId id="263" r:id="rId13"/>
    <p:sldId id="264" r:id="rId14"/>
    <p:sldId id="265" r:id="rId15"/>
    <p:sldId id="290" r:id="rId16"/>
    <p:sldId id="291" r:id="rId17"/>
    <p:sldId id="266" r:id="rId18"/>
    <p:sldId id="268" r:id="rId19"/>
    <p:sldId id="269" r:id="rId20"/>
    <p:sldId id="271" r:id="rId21"/>
    <p:sldId id="275" r:id="rId22"/>
    <p:sldId id="276" r:id="rId23"/>
    <p:sldId id="277" r:id="rId24"/>
    <p:sldId id="293" r:id="rId25"/>
    <p:sldId id="278" r:id="rId26"/>
    <p:sldId id="270" r:id="rId27"/>
    <p:sldId id="285" r:id="rId2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3DF"/>
    <a:srgbClr val="0C54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9B1B9C-0750-47B2-90A7-ABD06C3D482D}" type="datetimeFigureOut">
              <a:rPr lang="es-AR" smtClean="0"/>
              <a:pPr/>
              <a:t>18/10/2013</a:t>
            </a:fld>
            <a:endParaRPr lang="es-AR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AR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83A1EF-F1E1-4F7D-BF32-A635F0F9A63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B1B9C-0750-47B2-90A7-ABD06C3D482D}" type="datetimeFigureOut">
              <a:rPr lang="es-AR" smtClean="0"/>
              <a:pPr/>
              <a:t>18/10/2013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3A1EF-F1E1-4F7D-BF32-A635F0F9A63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89B1B9C-0750-47B2-90A7-ABD06C3D482D}" type="datetimeFigureOut">
              <a:rPr lang="es-AR" smtClean="0"/>
              <a:pPr/>
              <a:t>18/10/2013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83A1EF-F1E1-4F7D-BF32-A635F0F9A63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B1B9C-0750-47B2-90A7-ABD06C3D482D}" type="datetimeFigureOut">
              <a:rPr lang="es-AR" smtClean="0"/>
              <a:pPr/>
              <a:t>18/10/2013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3A1EF-F1E1-4F7D-BF32-A635F0F9A63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9B1B9C-0750-47B2-90A7-ABD06C3D482D}" type="datetimeFigureOut">
              <a:rPr lang="es-AR" smtClean="0"/>
              <a:pPr/>
              <a:t>18/10/2013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183A1EF-F1E1-4F7D-BF32-A635F0F9A63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B1B9C-0750-47B2-90A7-ABD06C3D482D}" type="datetimeFigureOut">
              <a:rPr lang="es-AR" smtClean="0"/>
              <a:pPr/>
              <a:t>18/10/2013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3A1EF-F1E1-4F7D-BF32-A635F0F9A63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B1B9C-0750-47B2-90A7-ABD06C3D482D}" type="datetimeFigureOut">
              <a:rPr lang="es-AR" smtClean="0"/>
              <a:pPr/>
              <a:t>18/10/2013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3A1EF-F1E1-4F7D-BF32-A635F0F9A63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B1B9C-0750-47B2-90A7-ABD06C3D482D}" type="datetimeFigureOut">
              <a:rPr lang="es-AR" smtClean="0"/>
              <a:pPr/>
              <a:t>18/10/2013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3A1EF-F1E1-4F7D-BF32-A635F0F9A63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9B1B9C-0750-47B2-90A7-ABD06C3D482D}" type="datetimeFigureOut">
              <a:rPr lang="es-AR" smtClean="0"/>
              <a:pPr/>
              <a:t>18/10/2013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3A1EF-F1E1-4F7D-BF32-A635F0F9A63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B1B9C-0750-47B2-90A7-ABD06C3D482D}" type="datetimeFigureOut">
              <a:rPr lang="es-AR" smtClean="0"/>
              <a:pPr/>
              <a:t>18/10/2013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3A1EF-F1E1-4F7D-BF32-A635F0F9A63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B1B9C-0750-47B2-90A7-ABD06C3D482D}" type="datetimeFigureOut">
              <a:rPr lang="es-AR" smtClean="0"/>
              <a:pPr/>
              <a:t>18/10/2013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3A1EF-F1E1-4F7D-BF32-A635F0F9A63A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9B1B9C-0750-47B2-90A7-ABD06C3D482D}" type="datetimeFigureOut">
              <a:rPr lang="es-AR" smtClean="0"/>
              <a:pPr/>
              <a:t>18/10/2013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AR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83A1EF-F1E1-4F7D-BF32-A635F0F9A63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onae.gov.ar/images/Noticias/2013/incendios/miercoles11sept13_valleCalamuchita_Med_RapidEyeRGB53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onae.gov.ar/images/Noticias/2013/incendios/martes10sept13_detalle%20ALTA%20GRACIA%20y%20comunas_incendiosCBA_RapidEye_bandas53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onae.gov.ar/images/Noticias/2013/incendios/martes10sept13_detalleCOSQUIN_M_RapidEye_bandas531_PrensaCONAE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ikyta\Desktop\DISERTACION%202013%20ALE-SIL-\bomberos.avi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560" y="93252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iandra GD" pitchFamily="34" charset="0"/>
              </a:rPr>
              <a:t>BOMBEROS VOLUNTARIOS DE</a:t>
            </a:r>
            <a:b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iandra GD" pitchFamily="34" charset="0"/>
              </a:rPr>
            </a:br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iandra GD" pitchFamily="34" charset="0"/>
              </a:rPr>
              <a:t> LA PROVINCIA DE CÓRDOBA</a:t>
            </a:r>
            <a:endParaRPr lang="es-E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iandra GD" pitchFamily="34" charset="0"/>
            </a:endParaRPr>
          </a:p>
        </p:txBody>
      </p:sp>
      <p:grpSp>
        <p:nvGrpSpPr>
          <p:cNvPr id="2" name="21 Grupo"/>
          <p:cNvGrpSpPr/>
          <p:nvPr/>
        </p:nvGrpSpPr>
        <p:grpSpPr>
          <a:xfrm>
            <a:off x="1263622" y="2420888"/>
            <a:ext cx="6737402" cy="3312368"/>
            <a:chOff x="1547664" y="2276872"/>
            <a:chExt cx="5688632" cy="3312368"/>
          </a:xfrm>
        </p:grpSpPr>
        <p:sp>
          <p:nvSpPr>
            <p:cNvPr id="8" name="7 CuadroTexto"/>
            <p:cNvSpPr txBox="1"/>
            <p:nvPr/>
          </p:nvSpPr>
          <p:spPr>
            <a:xfrm>
              <a:off x="1691680" y="2852936"/>
              <a:ext cx="468052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spc="50" dirty="0" smtClean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aiandra GD" pitchFamily="34" charset="0"/>
                </a:rPr>
                <a:t>Segundas Jornadas Internacionales de Géneros, Emergencias y Derechos Humanos</a:t>
              </a:r>
              <a:endParaRPr lang="es-ES" sz="36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iandra GD" pitchFamily="34" charset="0"/>
              </a:endParaRPr>
            </a:p>
          </p:txBody>
        </p:sp>
        <p:pic>
          <p:nvPicPr>
            <p:cNvPr id="3074" name="Picture 2" descr="C:\Users\SILVIA\Desktop\1483_Genero201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2160" y="2282626"/>
              <a:ext cx="1206624" cy="3306614"/>
            </a:xfrm>
            <a:prstGeom prst="rect">
              <a:avLst/>
            </a:prstGeom>
            <a:noFill/>
          </p:spPr>
        </p:pic>
        <p:cxnSp>
          <p:nvCxnSpPr>
            <p:cNvPr id="11" name="10 Conector recto"/>
            <p:cNvCxnSpPr/>
            <p:nvPr/>
          </p:nvCxnSpPr>
          <p:spPr>
            <a:xfrm flipH="1">
              <a:off x="1547664" y="2276872"/>
              <a:ext cx="568863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flipH="1">
              <a:off x="1547664" y="5589240"/>
              <a:ext cx="568863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1547664" y="2276872"/>
              <a:ext cx="0" cy="331236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8 CuadroTexto"/>
          <p:cNvSpPr txBox="1"/>
          <p:nvPr/>
        </p:nvSpPr>
        <p:spPr>
          <a:xfrm>
            <a:off x="7143704" y="6488668"/>
            <a:ext cx="200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OCTUBRE 2013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Click="0" advTm="4643"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60840" cy="78296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Causas de incendios  forestales </a:t>
            </a:r>
            <a:endParaRPr lang="es-AR" dirty="0"/>
          </a:p>
        </p:txBody>
      </p:sp>
      <p:pic>
        <p:nvPicPr>
          <p:cNvPr id="4" name="3 Marcador de contenido" descr="causas incendios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259632" y="1484784"/>
            <a:ext cx="5616624" cy="51547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986368"/>
          </a:xfrm>
        </p:spPr>
        <p:txBody>
          <a:bodyPr>
            <a:normAutofit fontScale="90000"/>
          </a:bodyPr>
          <a:lstStyle/>
          <a:p>
            <a:pPr algn="ctr"/>
            <a:r>
              <a:rPr lang="es-AR" sz="3200" dirty="0" smtClean="0"/>
              <a:t>Estadísticas de incendios forestales 2013 EN LA PROVINCIA DE CÓRDOBA</a:t>
            </a:r>
            <a:endParaRPr lang="es-AR" sz="32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536" y="5445224"/>
            <a:ext cx="8244408" cy="16755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b="1" dirty="0" smtClean="0"/>
              <a:t>Según la Conae los incendios devastaron 95.650</a:t>
            </a:r>
          </a:p>
          <a:p>
            <a:pPr algn="just">
              <a:buNone/>
            </a:pPr>
            <a:r>
              <a:rPr lang="es-ES" sz="2400" b="1" dirty="0" smtClean="0"/>
              <a:t>hectáreas, y más de cuarenta viviendas. </a:t>
            </a:r>
          </a:p>
          <a:p>
            <a:pPr algn="just">
              <a:buNone/>
            </a:pPr>
            <a:r>
              <a:rPr lang="es-ES" sz="2400" b="1" dirty="0" smtClean="0"/>
              <a:t>El relevamiento sólo contempla la zona serrana. </a:t>
            </a:r>
            <a:endParaRPr lang="es-AR" sz="2400" dirty="0" smtClean="0"/>
          </a:p>
          <a:p>
            <a:endParaRPr lang="es-AR" sz="2400" dirty="0"/>
          </a:p>
        </p:txBody>
      </p:sp>
      <p:pic>
        <p:nvPicPr>
          <p:cNvPr id="10242" name="Picture 2" descr="http://turello.com.ar/wp-content/uploads/2013/09/Collage-Incendio-en-C%C3%B3rdoba-Septiembre-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92" y="1052736"/>
            <a:ext cx="683270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733256"/>
            <a:ext cx="7632848" cy="782960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Imágenes satelitales producidas por la CONAE muestra los incendios en la provincia de Córdoba, desde el Espacio.</a:t>
            </a:r>
            <a:endParaRPr lang="es-AR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miercoles11sept13 valleCalamuchita Baja RapidEyeRGB53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5472608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rtes10sept13 detalle ALTA GRACIA y comunas Baja incendiosCBA RapidEye bandas53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5041379" cy="6331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021288"/>
            <a:ext cx="7239000" cy="626328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Incendios en Córdoba, cercanos a la ciudad de Cosquín, en el Valle de Punilla.</a:t>
            </a:r>
            <a:endParaRPr lang="es-AR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martes10sept13 detalleCOSQUIN Baja RapidEye bandas531 PrensaCONA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0648"/>
            <a:ext cx="4480173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142852"/>
            <a:ext cx="771530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 caso de que exista un siniestro de gran envergadura, se pone en funcionamiento el comando de incidente</a:t>
            </a:r>
            <a:r>
              <a:rPr lang="es-ES" b="1" dirty="0" smtClean="0"/>
              <a:t> </a:t>
            </a:r>
            <a:endParaRPr lang="es-ES" b="1" dirty="0"/>
          </a:p>
        </p:txBody>
      </p:sp>
      <p:grpSp>
        <p:nvGrpSpPr>
          <p:cNvPr id="56" name="55 Grupo"/>
          <p:cNvGrpSpPr/>
          <p:nvPr/>
        </p:nvGrpSpPr>
        <p:grpSpPr>
          <a:xfrm>
            <a:off x="107504" y="1000108"/>
            <a:ext cx="9001000" cy="5572164"/>
            <a:chOff x="107504" y="1000108"/>
            <a:chExt cx="9001000" cy="5572164"/>
          </a:xfrm>
        </p:grpSpPr>
        <p:grpSp>
          <p:nvGrpSpPr>
            <p:cNvPr id="57" name="62 Grupo"/>
            <p:cNvGrpSpPr/>
            <p:nvPr/>
          </p:nvGrpSpPr>
          <p:grpSpPr>
            <a:xfrm>
              <a:off x="107504" y="1000108"/>
              <a:ext cx="9001000" cy="5572164"/>
              <a:chOff x="107504" y="1198462"/>
              <a:chExt cx="9001000" cy="5572164"/>
            </a:xfrm>
          </p:grpSpPr>
          <p:grpSp>
            <p:nvGrpSpPr>
              <p:cNvPr id="62" name="4 Grupo"/>
              <p:cNvGrpSpPr/>
              <p:nvPr/>
            </p:nvGrpSpPr>
            <p:grpSpPr>
              <a:xfrm>
                <a:off x="107504" y="1198462"/>
                <a:ext cx="9001000" cy="5572164"/>
                <a:chOff x="35496" y="-97682"/>
                <a:chExt cx="9001000" cy="5572164"/>
              </a:xfrm>
            </p:grpSpPr>
            <p:sp>
              <p:nvSpPr>
                <p:cNvPr id="65" name="64 CuadroTexto"/>
                <p:cNvSpPr txBox="1"/>
                <p:nvPr/>
              </p:nvSpPr>
              <p:spPr>
                <a:xfrm>
                  <a:off x="5643000" y="1176060"/>
                  <a:ext cx="1714512" cy="369332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/>
                    <a:t>Planificación </a:t>
                  </a:r>
                  <a:endParaRPr lang="es-ES" dirty="0"/>
                </a:p>
              </p:txBody>
            </p:sp>
            <p:sp>
              <p:nvSpPr>
                <p:cNvPr id="66" name="65 CuadroTexto"/>
                <p:cNvSpPr txBox="1"/>
                <p:nvPr/>
              </p:nvSpPr>
              <p:spPr>
                <a:xfrm>
                  <a:off x="5940152" y="2247630"/>
                  <a:ext cx="1152128" cy="369332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/>
                    <a:t>Línea</a:t>
                  </a:r>
                  <a:endParaRPr lang="es-ES" dirty="0"/>
                </a:p>
              </p:txBody>
            </p:sp>
            <p:sp>
              <p:nvSpPr>
                <p:cNvPr id="67" name="7 CuadroTexto"/>
                <p:cNvSpPr txBox="1"/>
                <p:nvPr/>
              </p:nvSpPr>
              <p:spPr>
                <a:xfrm>
                  <a:off x="1763688" y="2247630"/>
                  <a:ext cx="1152128" cy="369332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/>
                    <a:t>Servicios </a:t>
                  </a:r>
                  <a:endParaRPr lang="es-ES" dirty="0"/>
                </a:p>
              </p:txBody>
            </p:sp>
            <p:sp>
              <p:nvSpPr>
                <p:cNvPr id="68" name="67 CuadroTexto"/>
                <p:cNvSpPr txBox="1"/>
                <p:nvPr/>
              </p:nvSpPr>
              <p:spPr>
                <a:xfrm>
                  <a:off x="633220" y="3104886"/>
                  <a:ext cx="1152128" cy="369332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/>
                    <a:t>Logística </a:t>
                  </a:r>
                  <a:endParaRPr lang="es-ES" dirty="0"/>
                </a:p>
              </p:txBody>
            </p:sp>
            <p:sp>
              <p:nvSpPr>
                <p:cNvPr id="69" name="68 CuadroTexto"/>
                <p:cNvSpPr txBox="1"/>
                <p:nvPr/>
              </p:nvSpPr>
              <p:spPr>
                <a:xfrm>
                  <a:off x="35496" y="3890704"/>
                  <a:ext cx="1008112" cy="369332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/>
                    <a:t>Equipos</a:t>
                  </a:r>
                </a:p>
              </p:txBody>
            </p:sp>
            <p:sp>
              <p:nvSpPr>
                <p:cNvPr id="70" name="69 CuadroTexto"/>
                <p:cNvSpPr txBox="1"/>
                <p:nvPr/>
              </p:nvSpPr>
              <p:spPr>
                <a:xfrm>
                  <a:off x="1115616" y="3962142"/>
                  <a:ext cx="1440160" cy="584775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b="1" dirty="0" smtClean="0"/>
                    <a:t>Abastecimiento</a:t>
                  </a:r>
                  <a:r>
                    <a:rPr lang="es-ES" dirty="0" smtClean="0"/>
                    <a:t> </a:t>
                  </a:r>
                  <a:endParaRPr lang="es-ES" dirty="0"/>
                </a:p>
              </p:txBody>
            </p:sp>
            <p:sp>
              <p:nvSpPr>
                <p:cNvPr id="71" name="70 CuadroTexto"/>
                <p:cNvSpPr txBox="1"/>
                <p:nvPr/>
              </p:nvSpPr>
              <p:spPr>
                <a:xfrm>
                  <a:off x="35496" y="4675393"/>
                  <a:ext cx="1187624" cy="584775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600" b="1" dirty="0" smtClean="0"/>
                    <a:t>Mantenimiento</a:t>
                  </a:r>
                  <a:endParaRPr lang="es-ES" sz="1600" b="1" dirty="0"/>
                </a:p>
              </p:txBody>
            </p:sp>
            <p:sp>
              <p:nvSpPr>
                <p:cNvPr id="72" name="71 CuadroTexto"/>
                <p:cNvSpPr txBox="1"/>
                <p:nvPr/>
              </p:nvSpPr>
              <p:spPr>
                <a:xfrm>
                  <a:off x="1403648" y="4819398"/>
                  <a:ext cx="1368152" cy="369332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/>
                    <a:t>Transporte </a:t>
                  </a:r>
                  <a:endParaRPr lang="es-ES" dirty="0"/>
                </a:p>
              </p:txBody>
            </p:sp>
            <p:sp>
              <p:nvSpPr>
                <p:cNvPr id="73" name="72 CuadroTexto"/>
                <p:cNvSpPr txBox="1"/>
                <p:nvPr/>
              </p:nvSpPr>
              <p:spPr>
                <a:xfrm>
                  <a:off x="2285414" y="3237879"/>
                  <a:ext cx="1584176" cy="307777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b="1" dirty="0" smtClean="0"/>
                    <a:t>Comunicaciones</a:t>
                  </a:r>
                  <a:r>
                    <a:rPr lang="es-ES" sz="1400" dirty="0" smtClean="0"/>
                    <a:t> </a:t>
                  </a:r>
                  <a:endParaRPr lang="es-ES" sz="1400" dirty="0"/>
                </a:p>
              </p:txBody>
            </p:sp>
            <p:sp>
              <p:nvSpPr>
                <p:cNvPr id="74" name="73 CuadroTexto"/>
                <p:cNvSpPr txBox="1"/>
                <p:nvPr/>
              </p:nvSpPr>
              <p:spPr>
                <a:xfrm>
                  <a:off x="3995936" y="3237879"/>
                  <a:ext cx="1296144" cy="307777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b="1" dirty="0" smtClean="0"/>
                    <a:t>Campamento</a:t>
                  </a:r>
                  <a:endParaRPr lang="es-ES" sz="1400" b="1" dirty="0"/>
                </a:p>
              </p:txBody>
            </p:sp>
            <p:sp>
              <p:nvSpPr>
                <p:cNvPr id="75" name="74 CuadroTexto"/>
                <p:cNvSpPr txBox="1"/>
                <p:nvPr/>
              </p:nvSpPr>
              <p:spPr>
                <a:xfrm>
                  <a:off x="2627784" y="4022568"/>
                  <a:ext cx="1152128" cy="523220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b="1" dirty="0" smtClean="0"/>
                    <a:t>Radio Operadora</a:t>
                  </a:r>
                  <a:endParaRPr lang="es-ES" sz="1400" b="1" dirty="0"/>
                </a:p>
              </p:txBody>
            </p:sp>
            <p:sp>
              <p:nvSpPr>
                <p:cNvPr id="76" name="75 CuadroTexto"/>
                <p:cNvSpPr txBox="1"/>
                <p:nvPr/>
              </p:nvSpPr>
              <p:spPr>
                <a:xfrm>
                  <a:off x="3851920" y="3890704"/>
                  <a:ext cx="1008112" cy="369332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/>
                    <a:t>Sanidad </a:t>
                  </a:r>
                  <a:endParaRPr lang="es-ES" dirty="0"/>
                </a:p>
              </p:txBody>
            </p:sp>
            <p:sp>
              <p:nvSpPr>
                <p:cNvPr id="77" name="76 CuadroTexto"/>
                <p:cNvSpPr txBox="1"/>
                <p:nvPr/>
              </p:nvSpPr>
              <p:spPr>
                <a:xfrm>
                  <a:off x="4067944" y="4390770"/>
                  <a:ext cx="1224136" cy="369332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600" b="1" dirty="0" smtClean="0"/>
                    <a:t>Auxiliares</a:t>
                  </a:r>
                  <a:r>
                    <a:rPr lang="es-ES" dirty="0" smtClean="0"/>
                    <a:t> </a:t>
                  </a:r>
                  <a:endParaRPr lang="es-ES" dirty="0"/>
                </a:p>
              </p:txBody>
            </p:sp>
            <p:grpSp>
              <p:nvGrpSpPr>
                <p:cNvPr id="78" name="180 Grupo"/>
                <p:cNvGrpSpPr/>
                <p:nvPr/>
              </p:nvGrpSpPr>
              <p:grpSpPr>
                <a:xfrm>
                  <a:off x="1563054" y="-97682"/>
                  <a:ext cx="3937070" cy="1226588"/>
                  <a:chOff x="1563054" y="-97682"/>
                  <a:chExt cx="3937070" cy="1226588"/>
                </a:xfrm>
              </p:grpSpPr>
              <p:sp>
                <p:nvSpPr>
                  <p:cNvPr id="106" name="105 CuadroTexto"/>
                  <p:cNvSpPr txBox="1"/>
                  <p:nvPr/>
                </p:nvSpPr>
                <p:spPr>
                  <a:xfrm>
                    <a:off x="3142670" y="-97682"/>
                    <a:ext cx="2357454" cy="646331"/>
                  </a:xfrm>
                  <a:prstGeom prst="rect">
                    <a:avLst/>
                  </a:prstGeom>
                  <a:noFill/>
                  <a:ln>
                    <a:solidFill>
                      <a:srgbClr val="F616E6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dirty="0" smtClean="0"/>
                      <a:t>Plan  manejo del fuego </a:t>
                    </a:r>
                    <a:endParaRPr lang="es-ES" dirty="0"/>
                  </a:p>
                </p:txBody>
              </p:sp>
              <p:sp>
                <p:nvSpPr>
                  <p:cNvPr id="107" name="106 CuadroTexto"/>
                  <p:cNvSpPr txBox="1"/>
                  <p:nvPr/>
                </p:nvSpPr>
                <p:spPr>
                  <a:xfrm>
                    <a:off x="3499860" y="759574"/>
                    <a:ext cx="1643074" cy="369332"/>
                  </a:xfrm>
                  <a:prstGeom prst="rect">
                    <a:avLst/>
                  </a:prstGeom>
                  <a:noFill/>
                  <a:ln>
                    <a:solidFill>
                      <a:srgbClr val="F616E6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dirty="0" smtClean="0"/>
                      <a:t>Jefes de zona</a:t>
                    </a:r>
                    <a:endParaRPr lang="es-ES" dirty="0"/>
                  </a:p>
                </p:txBody>
              </p:sp>
              <p:sp>
                <p:nvSpPr>
                  <p:cNvPr id="108" name="107 CuadroTexto"/>
                  <p:cNvSpPr txBox="1"/>
                  <p:nvPr/>
                </p:nvSpPr>
                <p:spPr>
                  <a:xfrm>
                    <a:off x="1563054" y="330946"/>
                    <a:ext cx="1008112" cy="369332"/>
                  </a:xfrm>
                  <a:prstGeom prst="rect">
                    <a:avLst/>
                  </a:prstGeom>
                  <a:noFill/>
                  <a:ln>
                    <a:solidFill>
                      <a:srgbClr val="F616E6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dirty="0" smtClean="0"/>
                      <a:t>Enlace </a:t>
                    </a:r>
                    <a:endParaRPr lang="es-ES" dirty="0"/>
                  </a:p>
                </p:txBody>
              </p:sp>
              <p:cxnSp>
                <p:nvCxnSpPr>
                  <p:cNvPr id="109" name="108 Conector recto"/>
                  <p:cNvCxnSpPr>
                    <a:stCxn id="106" idx="2"/>
                    <a:endCxn id="107" idx="0"/>
                  </p:cNvCxnSpPr>
                  <p:nvPr/>
                </p:nvCxnSpPr>
                <p:spPr>
                  <a:xfrm rot="5400000">
                    <a:off x="4215935" y="654111"/>
                    <a:ext cx="210925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109 Conector recto"/>
                  <p:cNvCxnSpPr>
                    <a:stCxn id="106" idx="1"/>
                  </p:cNvCxnSpPr>
                  <p:nvPr/>
                </p:nvCxnSpPr>
                <p:spPr>
                  <a:xfrm rot="10800000" flipV="1">
                    <a:off x="2571166" y="225484"/>
                    <a:ext cx="571504" cy="108882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110 Conector recto"/>
                  <p:cNvCxnSpPr>
                    <a:stCxn id="107" idx="1"/>
                  </p:cNvCxnSpPr>
                  <p:nvPr/>
                </p:nvCxnSpPr>
                <p:spPr>
                  <a:xfrm rot="10800000">
                    <a:off x="2571166" y="688136"/>
                    <a:ext cx="928694" cy="256104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9" name="78 Conector recto"/>
                <p:cNvCxnSpPr/>
                <p:nvPr/>
              </p:nvCxnSpPr>
              <p:spPr>
                <a:xfrm flipH="1">
                  <a:off x="2915816" y="2331210"/>
                  <a:ext cx="302433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79 Conector recto"/>
                <p:cNvCxnSpPr/>
                <p:nvPr/>
              </p:nvCxnSpPr>
              <p:spPr>
                <a:xfrm>
                  <a:off x="2339752" y="2623974"/>
                  <a:ext cx="0" cy="2787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23 Conector recto"/>
                <p:cNvCxnSpPr/>
                <p:nvPr/>
              </p:nvCxnSpPr>
              <p:spPr>
                <a:xfrm>
                  <a:off x="1213844" y="2901126"/>
                  <a:ext cx="371819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81 Conector recto"/>
                <p:cNvCxnSpPr>
                  <a:endCxn id="68" idx="0"/>
                </p:cNvCxnSpPr>
                <p:nvPr/>
              </p:nvCxnSpPr>
              <p:spPr>
                <a:xfrm rot="5400000">
                  <a:off x="1110478" y="3001520"/>
                  <a:ext cx="202172" cy="45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82 Conector recto"/>
                <p:cNvCxnSpPr>
                  <a:stCxn id="68" idx="2"/>
                  <a:endCxn id="69" idx="0"/>
                </p:cNvCxnSpPr>
                <p:nvPr/>
              </p:nvCxnSpPr>
              <p:spPr>
                <a:xfrm rot="5400000">
                  <a:off x="666175" y="3347595"/>
                  <a:ext cx="416486" cy="6697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83 Conector recto"/>
                <p:cNvCxnSpPr/>
                <p:nvPr/>
              </p:nvCxnSpPr>
              <p:spPr>
                <a:xfrm>
                  <a:off x="539552" y="4256616"/>
                  <a:ext cx="0" cy="4320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84 Conector recto"/>
                <p:cNvCxnSpPr>
                  <a:endCxn id="73" idx="0"/>
                </p:cNvCxnSpPr>
                <p:nvPr/>
              </p:nvCxnSpPr>
              <p:spPr>
                <a:xfrm rot="16200000" flipH="1">
                  <a:off x="2906786" y="3067162"/>
                  <a:ext cx="335163" cy="62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85 Conector recto"/>
                <p:cNvCxnSpPr>
                  <a:stCxn id="68" idx="2"/>
                  <a:endCxn id="70" idx="0"/>
                </p:cNvCxnSpPr>
                <p:nvPr/>
              </p:nvCxnSpPr>
              <p:spPr>
                <a:xfrm>
                  <a:off x="1209284" y="3474218"/>
                  <a:ext cx="626412" cy="4879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86 Conector recto"/>
                <p:cNvCxnSpPr>
                  <a:stCxn id="70" idx="2"/>
                  <a:endCxn id="72" idx="0"/>
                </p:cNvCxnSpPr>
                <p:nvPr/>
              </p:nvCxnSpPr>
              <p:spPr>
                <a:xfrm>
                  <a:off x="1835696" y="4546917"/>
                  <a:ext cx="252028" cy="27248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87 Conector recto"/>
                <p:cNvCxnSpPr>
                  <a:stCxn id="73" idx="2"/>
                  <a:endCxn id="75" idx="0"/>
                </p:cNvCxnSpPr>
                <p:nvPr/>
              </p:nvCxnSpPr>
              <p:spPr>
                <a:xfrm rot="16200000" flipH="1">
                  <a:off x="2902219" y="3720939"/>
                  <a:ext cx="476912" cy="12634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88 Conector recto"/>
                <p:cNvCxnSpPr/>
                <p:nvPr/>
              </p:nvCxnSpPr>
              <p:spPr>
                <a:xfrm>
                  <a:off x="4572000" y="3542806"/>
                  <a:ext cx="0" cy="3600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89 Conector recto"/>
                <p:cNvCxnSpPr/>
                <p:nvPr/>
              </p:nvCxnSpPr>
              <p:spPr>
                <a:xfrm>
                  <a:off x="4928620" y="3548108"/>
                  <a:ext cx="0" cy="8548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90 Conector recto"/>
                <p:cNvCxnSpPr/>
                <p:nvPr/>
              </p:nvCxnSpPr>
              <p:spPr>
                <a:xfrm rot="5400000">
                  <a:off x="4784950" y="3045590"/>
                  <a:ext cx="286546" cy="79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91 CuadroTexto"/>
                <p:cNvSpPr txBox="1"/>
                <p:nvPr/>
              </p:nvSpPr>
              <p:spPr>
                <a:xfrm>
                  <a:off x="5492144" y="3259904"/>
                  <a:ext cx="1008112" cy="369332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/>
                    <a:t>Brigada</a:t>
                  </a:r>
                  <a:endParaRPr lang="es-ES" dirty="0"/>
                </a:p>
              </p:txBody>
            </p:sp>
            <p:sp>
              <p:nvSpPr>
                <p:cNvPr id="93" name="92 CuadroTexto"/>
                <p:cNvSpPr txBox="1"/>
                <p:nvPr/>
              </p:nvSpPr>
              <p:spPr>
                <a:xfrm>
                  <a:off x="5364088" y="4402912"/>
                  <a:ext cx="1224136" cy="369332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/>
                    <a:t>Cuadrillas</a:t>
                  </a:r>
                  <a:endParaRPr lang="es-ES" dirty="0"/>
                </a:p>
              </p:txBody>
            </p:sp>
            <p:sp>
              <p:nvSpPr>
                <p:cNvPr id="94" name="93 CuadroTexto"/>
                <p:cNvSpPr txBox="1"/>
                <p:nvPr/>
              </p:nvSpPr>
              <p:spPr>
                <a:xfrm>
                  <a:off x="5436096" y="5105150"/>
                  <a:ext cx="1152128" cy="369332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/>
                    <a:t>Combate</a:t>
                  </a:r>
                  <a:endParaRPr lang="es-ES" dirty="0"/>
                </a:p>
              </p:txBody>
            </p:sp>
            <p:sp>
              <p:nvSpPr>
                <p:cNvPr id="95" name="94 CuadroTexto"/>
                <p:cNvSpPr txBox="1"/>
                <p:nvPr/>
              </p:nvSpPr>
              <p:spPr>
                <a:xfrm>
                  <a:off x="6732240" y="3185077"/>
                  <a:ext cx="1080120" cy="646331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/>
                    <a:t>Medios Aéreos</a:t>
                  </a:r>
                  <a:endParaRPr lang="es-ES" dirty="0"/>
                </a:p>
              </p:txBody>
            </p:sp>
            <p:sp>
              <p:nvSpPr>
                <p:cNvPr id="96" name="95 CuadroTexto"/>
                <p:cNvSpPr txBox="1"/>
                <p:nvPr/>
              </p:nvSpPr>
              <p:spPr>
                <a:xfrm>
                  <a:off x="7884368" y="3185077"/>
                  <a:ext cx="1152128" cy="646331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/>
                    <a:t>Maquinas Pesadas</a:t>
                  </a:r>
                  <a:endParaRPr lang="es-ES" dirty="0"/>
                </a:p>
              </p:txBody>
            </p:sp>
            <p:cxnSp>
              <p:nvCxnSpPr>
                <p:cNvPr id="97" name="96 Conector recto"/>
                <p:cNvCxnSpPr/>
                <p:nvPr/>
              </p:nvCxnSpPr>
              <p:spPr>
                <a:xfrm rot="10800000">
                  <a:off x="6000190" y="2902714"/>
                  <a:ext cx="2449412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97 Conector recto"/>
                <p:cNvCxnSpPr/>
                <p:nvPr/>
              </p:nvCxnSpPr>
              <p:spPr>
                <a:xfrm rot="5400000">
                  <a:off x="6364505" y="2751003"/>
                  <a:ext cx="287462" cy="159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98 CuadroTexto"/>
                <p:cNvSpPr txBox="1"/>
                <p:nvPr/>
              </p:nvSpPr>
              <p:spPr>
                <a:xfrm>
                  <a:off x="6732240" y="4319332"/>
                  <a:ext cx="1296144" cy="369332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/>
                    <a:t>Cuadrillas</a:t>
                  </a:r>
                  <a:endParaRPr lang="es-ES" dirty="0"/>
                </a:p>
              </p:txBody>
            </p:sp>
            <p:cxnSp>
              <p:nvCxnSpPr>
                <p:cNvPr id="100" name="99 Conector recto"/>
                <p:cNvCxnSpPr>
                  <a:stCxn id="92" idx="2"/>
                  <a:endCxn id="93" idx="0"/>
                </p:cNvCxnSpPr>
                <p:nvPr/>
              </p:nvCxnSpPr>
              <p:spPr>
                <a:xfrm rot="5400000">
                  <a:off x="5599340" y="4006052"/>
                  <a:ext cx="773676" cy="200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100 Conector recto"/>
                <p:cNvCxnSpPr>
                  <a:stCxn id="92" idx="2"/>
                  <a:endCxn id="99" idx="0"/>
                </p:cNvCxnSpPr>
                <p:nvPr/>
              </p:nvCxnSpPr>
              <p:spPr>
                <a:xfrm rot="16200000" flipH="1">
                  <a:off x="6343208" y="3282228"/>
                  <a:ext cx="690096" cy="13841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101 Conector recto"/>
                <p:cNvCxnSpPr>
                  <a:endCxn id="95" idx="0"/>
                </p:cNvCxnSpPr>
                <p:nvPr/>
              </p:nvCxnSpPr>
              <p:spPr>
                <a:xfrm rot="5400000">
                  <a:off x="7138006" y="3037008"/>
                  <a:ext cx="282363" cy="137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102 Conector recto"/>
                <p:cNvCxnSpPr>
                  <a:endCxn id="96" idx="0"/>
                </p:cNvCxnSpPr>
                <p:nvPr/>
              </p:nvCxnSpPr>
              <p:spPr>
                <a:xfrm rot="16200000" flipH="1">
                  <a:off x="8196421" y="2921065"/>
                  <a:ext cx="496675" cy="313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103 CuadroTexto"/>
                <p:cNvSpPr txBox="1"/>
                <p:nvPr/>
              </p:nvSpPr>
              <p:spPr>
                <a:xfrm>
                  <a:off x="6804248" y="5105150"/>
                  <a:ext cx="1152128" cy="369332"/>
                </a:xfrm>
                <a:prstGeom prst="rect">
                  <a:avLst/>
                </a:prstGeom>
                <a:noFill/>
                <a:ln>
                  <a:solidFill>
                    <a:srgbClr val="F61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smtClean="0"/>
                    <a:t>Combate</a:t>
                  </a:r>
                  <a:endParaRPr lang="es-ES" dirty="0"/>
                </a:p>
              </p:txBody>
            </p:sp>
            <p:cxnSp>
              <p:nvCxnSpPr>
                <p:cNvPr id="105" name="104 Conector recto"/>
                <p:cNvCxnSpPr>
                  <a:stCxn id="99" idx="2"/>
                  <a:endCxn id="104" idx="0"/>
                </p:cNvCxnSpPr>
                <p:nvPr/>
              </p:nvCxnSpPr>
              <p:spPr>
                <a:xfrm rot="5400000">
                  <a:off x="7172069" y="4896907"/>
                  <a:ext cx="41648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62 Conector recto"/>
              <p:cNvCxnSpPr>
                <a:stCxn id="94" idx="0"/>
                <a:endCxn id="93" idx="2"/>
              </p:cNvCxnSpPr>
              <p:nvPr/>
            </p:nvCxnSpPr>
            <p:spPr>
              <a:xfrm rot="16200000" flipV="1">
                <a:off x="5899713" y="6216839"/>
                <a:ext cx="332906" cy="360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63 Conector recto"/>
              <p:cNvCxnSpPr>
                <a:endCxn id="92" idx="0"/>
              </p:cNvCxnSpPr>
              <p:nvPr/>
            </p:nvCxnSpPr>
            <p:spPr>
              <a:xfrm rot="5400000">
                <a:off x="5891608" y="4375458"/>
                <a:ext cx="357190" cy="39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57 CuadroTexto"/>
            <p:cNvSpPr txBox="1"/>
            <p:nvPr/>
          </p:nvSpPr>
          <p:spPr>
            <a:xfrm>
              <a:off x="3562748" y="2629911"/>
              <a:ext cx="1580756" cy="584775"/>
            </a:xfrm>
            <a:prstGeom prst="rect">
              <a:avLst/>
            </a:prstGeom>
            <a:noFill/>
            <a:ln>
              <a:solidFill>
                <a:srgbClr val="F616E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/>
                <a:t> </a:t>
              </a:r>
              <a:r>
                <a:rPr lang="es-ES" sz="1600" b="1" dirty="0" smtClean="0"/>
                <a:t>Sección de Operaciones</a:t>
              </a:r>
              <a:endParaRPr lang="es-ES" sz="1600" b="1" dirty="0"/>
            </a:p>
          </p:txBody>
        </p:sp>
        <p:cxnSp>
          <p:nvCxnSpPr>
            <p:cNvPr id="59" name="58 Conector recto"/>
            <p:cNvCxnSpPr>
              <a:endCxn id="58" idx="0"/>
            </p:cNvCxnSpPr>
            <p:nvPr/>
          </p:nvCxnSpPr>
          <p:spPr>
            <a:xfrm rot="5400000">
              <a:off x="4150217" y="2420852"/>
              <a:ext cx="411968" cy="6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>
              <a:endCxn id="65" idx="1"/>
            </p:cNvCxnSpPr>
            <p:nvPr/>
          </p:nvCxnSpPr>
          <p:spPr>
            <a:xfrm flipV="1">
              <a:off x="4357686" y="2458516"/>
              <a:ext cx="1357322" cy="4179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>
              <a:stCxn id="58" idx="2"/>
            </p:cNvCxnSpPr>
            <p:nvPr/>
          </p:nvCxnSpPr>
          <p:spPr>
            <a:xfrm rot="16200000" flipH="1">
              <a:off x="4248249" y="3319563"/>
              <a:ext cx="214314" cy="4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9344" y="210384"/>
            <a:ext cx="7239000" cy="770344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PERSONAL FEMENINO EN ACCIÓN</a:t>
            </a:r>
            <a:endParaRPr lang="es-AR" dirty="0"/>
          </a:p>
        </p:txBody>
      </p:sp>
      <p:pic>
        <p:nvPicPr>
          <p:cNvPr id="1026" name="Picture 2" descr="C:\Users\SILVIA\Desktop\559216_355937161150252_144558337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84" y="1030560"/>
            <a:ext cx="7620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314899_295720903794031_58544885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42750">
            <a:off x="405212" y="94609"/>
            <a:ext cx="2269172" cy="3624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224312_2042236977016_1263174_n.jpg"/>
          <p:cNvPicPr>
            <a:picLocks noChangeAspect="1"/>
          </p:cNvPicPr>
          <p:nvPr/>
        </p:nvPicPr>
        <p:blipFill>
          <a:blip r:embed="rId3" cstate="print"/>
          <a:srcRect t="14301" r="-399" b="23750"/>
          <a:stretch>
            <a:fillRect/>
          </a:stretch>
        </p:blipFill>
        <p:spPr>
          <a:xfrm>
            <a:off x="2843808" y="-120333"/>
            <a:ext cx="5189492" cy="426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581565_655185617834459_20537106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645024"/>
            <a:ext cx="7884368" cy="334910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57158" y="3483005"/>
            <a:ext cx="728667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FF00"/>
                </a:solidFill>
              </a:rPr>
              <a:t>Porque para ser bombero no se necesita razón… se necesita corazón</a:t>
            </a:r>
            <a:endParaRPr lang="es-A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185103_162264987312321_209515067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161"/>
            <a:ext cx="8143900" cy="33818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4 Imagen" descr="1078841_10153205367155471_227219567_o.jpg"/>
          <p:cNvPicPr>
            <a:picLocks noChangeAspect="1"/>
          </p:cNvPicPr>
          <p:nvPr/>
        </p:nvPicPr>
        <p:blipFill>
          <a:blip r:embed="rId3" cstate="print"/>
          <a:srcRect l="13775" t="9051" b="10101"/>
          <a:stretch>
            <a:fillRect/>
          </a:stretch>
        </p:blipFill>
        <p:spPr>
          <a:xfrm>
            <a:off x="4214810" y="3500438"/>
            <a:ext cx="3929090" cy="32283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7 Imagen" descr="216697_240990212588566_595994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3509963"/>
            <a:ext cx="4214810" cy="337542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 rot="19813636">
            <a:off x="-298861" y="2351678"/>
            <a:ext cx="83490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100% Bomberas</a:t>
            </a:r>
            <a:endParaRPr lang="es-ES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9814_108959165955672_9508460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608512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5 Imagen" descr="27855_1434179064837_960473_n.jpg"/>
          <p:cNvPicPr>
            <a:picLocks noChangeAspect="1"/>
          </p:cNvPicPr>
          <p:nvPr/>
        </p:nvPicPr>
        <p:blipFill>
          <a:blip r:embed="rId3" cstate="print"/>
          <a:srcRect l="13884"/>
          <a:stretch>
            <a:fillRect/>
          </a:stretch>
        </p:blipFill>
        <p:spPr>
          <a:xfrm rot="400371">
            <a:off x="4966262" y="101829"/>
            <a:ext cx="3183840" cy="4662514"/>
          </a:xfrm>
          <a:prstGeom prst="rect">
            <a:avLst/>
          </a:prstGeom>
        </p:spPr>
      </p:pic>
      <p:pic>
        <p:nvPicPr>
          <p:cNvPr id="7" name="6 Imagen" descr="27855_1434181984910_3552522_n.jpg"/>
          <p:cNvPicPr>
            <a:picLocks noChangeAspect="1"/>
          </p:cNvPicPr>
          <p:nvPr/>
        </p:nvPicPr>
        <p:blipFill>
          <a:blip r:embed="rId4" cstate="print"/>
          <a:srcRect r="27950"/>
          <a:stretch>
            <a:fillRect/>
          </a:stretch>
        </p:blipFill>
        <p:spPr>
          <a:xfrm>
            <a:off x="35496" y="3287467"/>
            <a:ext cx="3456384" cy="3597917"/>
          </a:xfrm>
          <a:prstGeom prst="rect">
            <a:avLst/>
          </a:prstGeom>
        </p:spPr>
      </p:pic>
      <p:pic>
        <p:nvPicPr>
          <p:cNvPr id="8" name="7 Imagen" descr="1231607_695734847121149_196368133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1353" y="3573016"/>
            <a:ext cx="5191087" cy="328498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259632" y="2492896"/>
            <a:ext cx="67865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Bomberas una elección de vida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agrupacion ser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06578"/>
            <a:ext cx="3214710" cy="3214710"/>
          </a:xfrm>
          <a:prstGeom prst="rect">
            <a:avLst/>
          </a:prstGeom>
        </p:spPr>
      </p:pic>
      <p:pic>
        <p:nvPicPr>
          <p:cNvPr id="5" name="Picture 3" descr="C:\Users\SILVIA\Desktop\6__logo_federacion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564" y="1988840"/>
            <a:ext cx="2604828" cy="4025643"/>
          </a:xfrm>
          <a:prstGeom prst="rect">
            <a:avLst/>
          </a:prstGeom>
          <a:noFill/>
        </p:spPr>
      </p:pic>
      <p:pic>
        <p:nvPicPr>
          <p:cNvPr id="6" name="5 Imagen" descr="descar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8876" y="84465"/>
            <a:ext cx="2199228" cy="255871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32080" y="42860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PROVINCIA  DE CORDOBA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384608" y="6211669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FEDERACIÓN CÓRDOBA 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42910" y="615601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FEDERACIÓN SERRANA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97889_299008730112729_12288802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759882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1018340" y="5397023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650 MUSCULOS PUESTOS AL LIMITE Y EL MAS FUERTE SIGUE SIENDO EL CORAZON…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8" name="7 Imagen" descr="FLOR EMBALSE.jpg"/>
          <p:cNvPicPr>
            <a:picLocks noChangeAspect="1"/>
          </p:cNvPicPr>
          <p:nvPr/>
        </p:nvPicPr>
        <p:blipFill>
          <a:blip r:embed="rId3" cstate="print"/>
          <a:srcRect l="26562" t="17708" r="28907"/>
          <a:stretch>
            <a:fillRect/>
          </a:stretch>
        </p:blipFill>
        <p:spPr>
          <a:xfrm>
            <a:off x="4143372" y="216141"/>
            <a:ext cx="3668988" cy="5085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-20130901-WA0010.jpg"/>
          <p:cNvPicPr>
            <a:picLocks noChangeAspect="1"/>
          </p:cNvPicPr>
          <p:nvPr/>
        </p:nvPicPr>
        <p:blipFill>
          <a:blip r:embed="rId2" cstate="print"/>
          <a:srcRect b="11792"/>
          <a:stretch>
            <a:fillRect/>
          </a:stretch>
        </p:blipFill>
        <p:spPr>
          <a:xfrm>
            <a:off x="-36512" y="-27384"/>
            <a:ext cx="849694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 rot="20327881">
            <a:off x="599168" y="692986"/>
            <a:ext cx="3882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FF0000"/>
                </a:solidFill>
                <a:latin typeface="Maiandra GD" pitchFamily="34" charset="0"/>
              </a:rPr>
              <a:t>MUJERES BOMBEROS</a:t>
            </a:r>
          </a:p>
          <a:p>
            <a:pPr algn="ctr"/>
            <a:r>
              <a:rPr lang="es-AR" sz="2800" dirty="0" smtClean="0">
                <a:solidFill>
                  <a:srgbClr val="FF0000"/>
                </a:solidFill>
                <a:latin typeface="Maiandra GD" pitchFamily="34" charset="0"/>
              </a:rPr>
              <a:t>PRESENTES EN TODO EL MUNDO</a:t>
            </a:r>
            <a:endParaRPr lang="es-ES" sz="2800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7" name="6 Imagen" descr="282551_2166165284254_203557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6124"/>
            <a:ext cx="4762501" cy="3571876"/>
          </a:xfrm>
          <a:prstGeom prst="rect">
            <a:avLst/>
          </a:prstGeom>
        </p:spPr>
      </p:pic>
      <p:pic>
        <p:nvPicPr>
          <p:cNvPr id="5" name="4 Imagen" descr="1967741_n_vir1.jpg"/>
          <p:cNvPicPr>
            <a:picLocks noChangeAspect="1"/>
          </p:cNvPicPr>
          <p:nvPr/>
        </p:nvPicPr>
        <p:blipFill>
          <a:blip r:embed="rId4" cstate="print"/>
          <a:srcRect l="8779" t="4979"/>
          <a:stretch>
            <a:fillRect/>
          </a:stretch>
        </p:blipFill>
        <p:spPr>
          <a:xfrm>
            <a:off x="3923928" y="3284984"/>
            <a:ext cx="460851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3594585777083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855635" cy="5891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2 Rectángulo"/>
          <p:cNvSpPr/>
          <p:nvPr/>
        </p:nvSpPr>
        <p:spPr>
          <a:xfrm>
            <a:off x="1357290" y="4429132"/>
            <a:ext cx="5991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En córdoba el fuego tiene rival</a:t>
            </a:r>
            <a:endParaRPr lang="es-E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na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6256" cy="714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SILVIA\Desktop\tio pujio.jpg"/>
          <p:cNvPicPr>
            <a:picLocks noChangeAspect="1" noChangeArrowheads="1"/>
          </p:cNvPicPr>
          <p:nvPr/>
        </p:nvPicPr>
        <p:blipFill>
          <a:blip r:embed="rId3" cstate="print"/>
          <a:srcRect l="922"/>
          <a:stretch>
            <a:fillRect/>
          </a:stretch>
        </p:blipFill>
        <p:spPr bwMode="auto">
          <a:xfrm>
            <a:off x="3347864" y="44624"/>
            <a:ext cx="4968552" cy="4176464"/>
          </a:xfrm>
          <a:prstGeom prst="rect">
            <a:avLst/>
          </a:prstGeom>
          <a:noFill/>
        </p:spPr>
      </p:pic>
      <p:pic>
        <p:nvPicPr>
          <p:cNvPr id="4" name="3 Imagen" descr="IMG_4257745510278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140968"/>
            <a:ext cx="5214974" cy="391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 rot="20606695">
            <a:off x="222218" y="3027481"/>
            <a:ext cx="890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 nos obliga, solo el dolor de los demás</a:t>
            </a:r>
            <a:endParaRPr lang="es-A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LVIA\Desktop\100_5000.JPG"/>
          <p:cNvPicPr>
            <a:picLocks noChangeAspect="1" noChangeArrowheads="1"/>
          </p:cNvPicPr>
          <p:nvPr/>
        </p:nvPicPr>
        <p:blipFill>
          <a:blip r:embed="rId2" cstate="print"/>
          <a:srcRect b="13522"/>
          <a:stretch>
            <a:fillRect/>
          </a:stretch>
        </p:blipFill>
        <p:spPr bwMode="auto">
          <a:xfrm>
            <a:off x="0" y="288032"/>
            <a:ext cx="8173457" cy="530120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5715253"/>
            <a:ext cx="824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3203DF"/>
                </a:solidFill>
              </a:rPr>
              <a:t>Nunca dejes que alguien te diga que</a:t>
            </a:r>
          </a:p>
          <a:p>
            <a:pPr algn="ctr"/>
            <a:r>
              <a:rPr lang="es-ES" sz="3600" b="1" dirty="0" smtClean="0">
                <a:solidFill>
                  <a:srgbClr val="3203DF"/>
                </a:solidFill>
              </a:rPr>
              <a:t> No puedes… </a:t>
            </a:r>
            <a:endParaRPr lang="es-ES" sz="3600" b="1" dirty="0">
              <a:solidFill>
                <a:srgbClr val="3203D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0130920_181714.jpg"/>
          <p:cNvPicPr>
            <a:picLocks noChangeAspect="1"/>
          </p:cNvPicPr>
          <p:nvPr/>
        </p:nvPicPr>
        <p:blipFill>
          <a:blip r:embed="rId2" cstate="print"/>
          <a:srcRect l="16138" t="8608" r="16175" b="11333"/>
          <a:stretch>
            <a:fillRect/>
          </a:stretch>
        </p:blipFill>
        <p:spPr>
          <a:xfrm>
            <a:off x="0" y="0"/>
            <a:ext cx="9396536" cy="625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611560" y="623731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  vocación de servicio</a:t>
            </a:r>
            <a:endParaRPr lang="es-A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ombero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188640" y="0"/>
            <a:ext cx="11801312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VIA\Desktop\602868_655108721175482_13607357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073448" cy="5108979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95536" y="5733256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7030A0"/>
                </a:solidFill>
                <a:latin typeface="Maiandra GD" pitchFamily="34" charset="0"/>
              </a:rPr>
              <a:t>GRACIAS POR SU ATENCIÓN!!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5392" y="332656"/>
            <a:ext cx="800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PORCENTAJE DE MUJERES QUE INTEGRAN LAS INTITUCIONES BOMBERILES</a:t>
            </a: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059568" y="1700808"/>
            <a:ext cx="2000264" cy="1071570"/>
            <a:chOff x="857224" y="2000240"/>
            <a:chExt cx="2000264" cy="1071570"/>
          </a:xfrm>
        </p:grpSpPr>
        <p:sp>
          <p:nvSpPr>
            <p:cNvPr id="4" name="3 Flecha a la derecha con muesca"/>
            <p:cNvSpPr/>
            <p:nvPr/>
          </p:nvSpPr>
          <p:spPr>
            <a:xfrm>
              <a:off x="857224" y="2000240"/>
              <a:ext cx="2000264" cy="107157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71538" y="2214554"/>
              <a:ext cx="17145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FEDERACIÓN DE CÓRDOBA</a:t>
              </a:r>
              <a:endPara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3571868" y="198884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 descr="cele.jpg"/>
          <p:cNvPicPr>
            <a:picLocks noChangeAspect="1"/>
          </p:cNvPicPr>
          <p:nvPr/>
        </p:nvPicPr>
        <p:blipFill>
          <a:blip r:embed="rId2" cstate="print"/>
          <a:srcRect l="38281" t="34375" r="39844" b="19068"/>
          <a:stretch>
            <a:fillRect/>
          </a:stretch>
        </p:blipFill>
        <p:spPr>
          <a:xfrm>
            <a:off x="323528" y="3106193"/>
            <a:ext cx="2232248" cy="3563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8 Grupo"/>
          <p:cNvGrpSpPr/>
          <p:nvPr/>
        </p:nvGrpSpPr>
        <p:grpSpPr>
          <a:xfrm>
            <a:off x="2843808" y="4661686"/>
            <a:ext cx="2000264" cy="1071570"/>
            <a:chOff x="928662" y="3643314"/>
            <a:chExt cx="2000264" cy="1071570"/>
          </a:xfrm>
        </p:grpSpPr>
        <p:sp>
          <p:nvSpPr>
            <p:cNvPr id="10" name="9 Flecha a la derecha con muesca"/>
            <p:cNvSpPr/>
            <p:nvPr/>
          </p:nvSpPr>
          <p:spPr>
            <a:xfrm>
              <a:off x="928662" y="3643314"/>
              <a:ext cx="2000264" cy="107157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071538" y="3857628"/>
              <a:ext cx="17145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FEDERACIÓN SERRANA</a:t>
              </a:r>
              <a:endPara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5286380" y="4983559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C:\Users\SILVIA\Desktop\971516_182198438622485_1715885856_n.jpg"/>
          <p:cNvPicPr>
            <a:picLocks noChangeAspect="1" noChangeArrowheads="1"/>
          </p:cNvPicPr>
          <p:nvPr/>
        </p:nvPicPr>
        <p:blipFill>
          <a:blip r:embed="rId3" cstate="print"/>
          <a:srcRect l="14951" t="24412" r="18900" b="11014"/>
          <a:stretch>
            <a:fillRect/>
          </a:stretch>
        </p:blipFill>
        <p:spPr bwMode="auto">
          <a:xfrm>
            <a:off x="4875838" y="989872"/>
            <a:ext cx="2648489" cy="344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27855_1434179944859_73942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8316416" cy="623731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5229200"/>
            <a:ext cx="8964488" cy="1628800"/>
          </a:xfrm>
        </p:spPr>
        <p:txBody>
          <a:bodyPr/>
          <a:lstStyle/>
          <a:p>
            <a:pPr algn="l"/>
            <a:r>
              <a:rPr lang="es-AR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 Córdoba, el fuego tiene rival</a:t>
            </a:r>
            <a:endParaRPr lang="es-AR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39000" cy="698336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¿Qué es un Incendio Forestal?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5559456"/>
            <a:ext cx="7920880" cy="1298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AR" sz="2000" dirty="0" smtClean="0"/>
              <a:t>Es un fuego que se propaga sin estar sujeto a control humano, con</a:t>
            </a:r>
          </a:p>
          <a:p>
            <a:pPr algn="just">
              <a:buNone/>
            </a:pPr>
            <a:r>
              <a:rPr lang="es-AR" sz="2000" dirty="0" smtClean="0"/>
              <a:t>efecto no deseado para la vegetación.</a:t>
            </a:r>
            <a:endParaRPr lang="es-AR" sz="2000" dirty="0"/>
          </a:p>
        </p:txBody>
      </p:sp>
      <p:pic>
        <p:nvPicPr>
          <p:cNvPr id="4" name="3 Imagen" descr="incendios-foresta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6238448" cy="43181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68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/>
              <a:t>¿A que llamamos Incendio de Interface?</a:t>
            </a:r>
          </a:p>
        </p:txBody>
      </p:sp>
      <p:pic>
        <p:nvPicPr>
          <p:cNvPr id="8" name="7 Imagen" descr="Interf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6995042" cy="4991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6480720" cy="626328"/>
          </a:xfrm>
        </p:spPr>
        <p:txBody>
          <a:bodyPr>
            <a:normAutofit/>
          </a:bodyPr>
          <a:lstStyle/>
          <a:p>
            <a:r>
              <a:rPr lang="es-AR" sz="2800" dirty="0" smtClean="0"/>
              <a:t>¿Cómo se originan los Incendios?</a:t>
            </a:r>
            <a:endParaRPr lang="es-AR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34076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/>
              <a:t>Los incendios pueden </a:t>
            </a:r>
            <a:r>
              <a:rPr lang="es-AR" dirty="0" smtClean="0"/>
              <a:t>producirse </a:t>
            </a:r>
            <a:r>
              <a:rPr lang="es-AR" dirty="0"/>
              <a:t>por</a:t>
            </a:r>
            <a:r>
              <a:rPr lang="es-AR" dirty="0" smtClean="0"/>
              <a:t>:</a:t>
            </a:r>
          </a:p>
          <a:p>
            <a:pPr algn="just"/>
            <a:r>
              <a:rPr lang="es-AR" b="1" dirty="0"/>
              <a:t>Causas </a:t>
            </a:r>
            <a:r>
              <a:rPr lang="es-AR" b="1" dirty="0" smtClean="0"/>
              <a:t>Naturales </a:t>
            </a:r>
            <a:r>
              <a:rPr lang="es-AR" dirty="0"/>
              <a:t>Las más comunes son </a:t>
            </a:r>
            <a:r>
              <a:rPr lang="es-AR" dirty="0" smtClean="0"/>
              <a:t>originadas por </a:t>
            </a:r>
            <a:r>
              <a:rPr lang="es-AR" dirty="0"/>
              <a:t>la caída </a:t>
            </a:r>
            <a:r>
              <a:rPr lang="es-AR" dirty="0" smtClean="0"/>
              <a:t>de rayos </a:t>
            </a:r>
            <a:r>
              <a:rPr lang="es-AR" dirty="0"/>
              <a:t>producidos </a:t>
            </a:r>
            <a:r>
              <a:rPr lang="es-AR" dirty="0" smtClean="0"/>
              <a:t>en </a:t>
            </a:r>
            <a:r>
              <a:rPr lang="es-AR" dirty="0"/>
              <a:t>tormentas </a:t>
            </a:r>
            <a:r>
              <a:rPr lang="es-AR" dirty="0" smtClean="0"/>
              <a:t>eléctricas.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15174"/>
            <a:ext cx="6048672" cy="443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7560840" cy="6674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sz="1800" b="1" dirty="0" smtClean="0"/>
              <a:t>Causas Antrópicas </a:t>
            </a:r>
            <a:r>
              <a:rPr lang="es-AR" sz="1800" dirty="0" smtClean="0"/>
              <a:t>El 99% son ocasionadas  deliberadamente por la</a:t>
            </a:r>
          </a:p>
          <a:p>
            <a:pPr>
              <a:buNone/>
            </a:pPr>
            <a:r>
              <a:rPr lang="es-AR" sz="1800" dirty="0" smtClean="0"/>
              <a:t>mano del hombre.</a:t>
            </a:r>
          </a:p>
          <a:p>
            <a:endParaRPr lang="es-AR" dirty="0"/>
          </a:p>
        </p:txBody>
      </p:sp>
      <p:pic>
        <p:nvPicPr>
          <p:cNvPr id="4" name="3 Imagen" descr="coli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6906344" cy="51797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39000" cy="770344"/>
          </a:xfrm>
        </p:spPr>
        <p:txBody>
          <a:bodyPr>
            <a:normAutofit/>
          </a:bodyPr>
          <a:lstStyle/>
          <a:p>
            <a:r>
              <a:rPr lang="es-A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Otras:</a:t>
            </a:r>
            <a:r>
              <a:rPr lang="es-AR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Negligencia, descuidos, fumadores, juegos de niños, etc.</a:t>
            </a:r>
            <a:endParaRPr lang="es-AR" sz="1800" b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5273302" cy="3929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4139952" y="5805264"/>
            <a:ext cx="37809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Transformadores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8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537</TotalTime>
  <Words>351</Words>
  <Application>Microsoft Office PowerPoint</Application>
  <PresentationFormat>Presentación en pantalla (4:3)</PresentationFormat>
  <Paragraphs>69</Paragraphs>
  <Slides>27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Opulento</vt:lpstr>
      <vt:lpstr>Diapositiva 1</vt:lpstr>
      <vt:lpstr>Diapositiva 2</vt:lpstr>
      <vt:lpstr>Diapositiva 3</vt:lpstr>
      <vt:lpstr>En Córdoba, el fuego tiene rival</vt:lpstr>
      <vt:lpstr>¿Qué es un Incendio Forestal?</vt:lpstr>
      <vt:lpstr>¿A que llamamos Incendio de Interface?</vt:lpstr>
      <vt:lpstr>¿Cómo se originan los Incendios?</vt:lpstr>
      <vt:lpstr>Diapositiva 8</vt:lpstr>
      <vt:lpstr>Otras: Negligencia, descuidos, fumadores, juegos de niños, etc.</vt:lpstr>
      <vt:lpstr>Causas de incendios  forestales </vt:lpstr>
      <vt:lpstr>Estadísticas de incendios forestales 2013 EN LA PROVINCIA DE CÓRDOBA</vt:lpstr>
      <vt:lpstr>Imágenes satelitales producidas por la CONAE muestra los incendios en la provincia de Córdoba, desde el Espacio.</vt:lpstr>
      <vt:lpstr>Diapositiva 13</vt:lpstr>
      <vt:lpstr>Incendios en Córdoba, cercanos a la ciudad de Cosquín, en el Valle de Punilla.</vt:lpstr>
      <vt:lpstr>Diapositiva 15</vt:lpstr>
      <vt:lpstr>PERSONAL FEMENINO EN ACCIÓN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MUJER</dc:title>
  <dc:creator>Nikyta</dc:creator>
  <cp:lastModifiedBy>Nikyta</cp:lastModifiedBy>
  <cp:revision>78</cp:revision>
  <dcterms:created xsi:type="dcterms:W3CDTF">2013-09-20T19:55:12Z</dcterms:created>
  <dcterms:modified xsi:type="dcterms:W3CDTF">2013-10-18T12:53:19Z</dcterms:modified>
</cp:coreProperties>
</file>